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8" r:id="rId20"/>
    <p:sldId id="279" r:id="rId21"/>
    <p:sldId id="273" r:id="rId22"/>
    <p:sldId id="280" r:id="rId23"/>
    <p:sldId id="274" r:id="rId24"/>
    <p:sldId id="275" r:id="rId25"/>
    <p:sldId id="276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Average"/>
      <p:regular r:id="rId32"/>
    </p:embeddedFont>
    <p:embeddedFont>
      <p:font typeface="Oswald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13e4f168e7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13e4f168e7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Fleet combinations include Purse Seine, Troll, Other; Longline; Gillnet, handline; and bait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f6090ce91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f6090ce91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Fleet combinations include Purse Seine, Troll, Other (1,2,7); Longline (3); Gillnet, handline (4,6); and bait (5)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f6090ce91a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f6090ce91a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Fleet combinations include Purse Seine, Troll, Other (1,2,7); Longline (3); Gillnet, handline (4,6); and bait (5)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f6090ce91a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f6090ce91a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Fleet combinations include Purse Seine, Troll, Other (1,2,7); Longline (3); Gillnet, handline (4,6); and bait (5)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f6090ce91a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f6090ce91a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f6090ce91a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f6090ce91a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13e4f168e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13e4f168e7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13e4f168e7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13e4f168e7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6090ce91a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6090ce91a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b4338194f1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b4338194f1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2719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b4338194f1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b4338194f1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51673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b4338194f1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b4338194f1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44470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13e4f168e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13e4f168e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c57f85db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c57f85db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1360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c57f85db1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c57f85db1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f6090ce91a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f6090ce91a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Fleet combinations include Purse Seine, Troll, Other; Longline; Gillnet, handline; and bait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6090ce91a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6090ce91a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Fleet combinations include Purse Seine, Troll, Other; Longline; Gillnet, handline; and bait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b4338194f1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b4338194f1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13712c9e3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13712c9e3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13e4f168e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13e4f168e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3e4f168e7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13e4f168e7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f6090ce91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f6090ce91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f6090ce9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f6090ce91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f6090ce91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f6090ce91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rian.langseth@noaa.go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jonathan.deroba@noaa.gov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jp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Relationship Id="rId9" Type="http://schemas.openxmlformats.org/officeDocument/2006/relationships/image" Target="../media/image26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0" y="228800"/>
            <a:ext cx="7801500" cy="254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Spatial Simulation Experiment: SPASAM Application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Update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5"/>
            <a:ext cx="7801500" cy="12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Brian Langseth and Jon Deroba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NOAA Fisheries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March 5, 2023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2138274" y="4342700"/>
            <a:ext cx="6522250" cy="603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 u="sng" dirty="0" smtClean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brian.langseth@noaa.gov</a:t>
            </a:r>
            <a:r>
              <a:rPr lang="en" sz="1500" dirty="0" smtClean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	</a:t>
            </a:r>
            <a:r>
              <a:rPr lang="en" sz="1500" u="sng" dirty="0" smtClean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jonathan.deroba@noaa.gov</a:t>
            </a:r>
            <a:r>
              <a:rPr lang="en" sz="1500" dirty="0" smtClean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</a:t>
            </a:r>
            <a:endParaRPr sz="900" dirty="0">
              <a:solidFill>
                <a:schemeClr val="dk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number of fleets in spatial model</a:t>
            </a:r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Continue to be limited by long run times for our modeling platform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4 areas x 7 fleets (~20 hours)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2 areas x 7 fleets (~13 hours)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2 areas x 4 fleets (~5 hours)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Fleet reductions based on explorations from one area model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Use 4 fleet model as provided results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4923350" y="1810325"/>
            <a:ext cx="1686900" cy="70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Vastly easier to explore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 rot="10800000">
            <a:off x="4483925" y="2163125"/>
            <a:ext cx="344400" cy="2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number of fleets in spatial model</a:t>
            </a:r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375" y="937025"/>
            <a:ext cx="3716101" cy="37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6488" y="937025"/>
            <a:ext cx="3716224" cy="370854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 txBox="1"/>
          <p:nvPr/>
        </p:nvSpPr>
        <p:spPr>
          <a:xfrm>
            <a:off x="2459419" y="4743300"/>
            <a:ext cx="4887311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Combined fleets are 1,2,7 and 3 and 4,6 and 5</a:t>
            </a:r>
            <a:endParaRPr dirty="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number of fleets in spatial model</a:t>
            </a:r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875" y="899850"/>
            <a:ext cx="3874300" cy="389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00" y="871394"/>
            <a:ext cx="3874299" cy="39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7399283" y="140225"/>
            <a:ext cx="1509792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Spikes in F persist when movement is estimated</a:t>
            </a:r>
            <a:endParaRPr sz="1200" dirty="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2654499" y="4743300"/>
            <a:ext cx="4208755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Combined fleets are 1,2,7 and 3 and 4,6 and 5</a:t>
            </a:r>
            <a:endParaRPr dirty="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number of fleets in spatial model</a:t>
            </a:r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875" y="899850"/>
            <a:ext cx="3874300" cy="389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00" y="871394"/>
            <a:ext cx="3874299" cy="3955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700" y="952684"/>
            <a:ext cx="3831850" cy="374946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 txBox="1"/>
          <p:nvPr/>
        </p:nvSpPr>
        <p:spPr>
          <a:xfrm>
            <a:off x="2654500" y="4743300"/>
            <a:ext cx="357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Combined fleets are 1,2,7 and 3 and 4,6 and 5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" name="Google Shape;151;p23"/>
          <p:cNvSpPr txBox="1"/>
          <p:nvPr/>
        </p:nvSpPr>
        <p:spPr>
          <a:xfrm>
            <a:off x="7399283" y="140225"/>
            <a:ext cx="1509792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Spikes in F persist when movement is estimated</a:t>
            </a:r>
            <a:endParaRPr sz="1200" dirty="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number of fleets in spatial model</a:t>
            </a: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2275" y="2604562"/>
            <a:ext cx="5220648" cy="256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2275" y="41325"/>
            <a:ext cx="5220649" cy="25188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 txBox="1"/>
          <p:nvPr/>
        </p:nvSpPr>
        <p:spPr>
          <a:xfrm>
            <a:off x="4043400" y="41325"/>
            <a:ext cx="93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7 fleets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102800" y="2604550"/>
            <a:ext cx="93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4 fleets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number of fleets in spatial model</a:t>
            </a:r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075" y="2846950"/>
            <a:ext cx="6547050" cy="220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/>
        </p:nvSpPr>
        <p:spPr>
          <a:xfrm>
            <a:off x="4174075" y="2846950"/>
            <a:ext cx="93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4 fleets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0433" y="567551"/>
            <a:ext cx="6547050" cy="2153373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6"/>
          <p:cNvSpPr txBox="1"/>
          <p:nvPr/>
        </p:nvSpPr>
        <p:spPr>
          <a:xfrm>
            <a:off x="4174075" y="635250"/>
            <a:ext cx="93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7 fleets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SPASAM: Application to Yellowfin Tuna - Summary</a:t>
            </a:r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Summary of our experiences to date</a:t>
            </a:r>
            <a:endParaRPr sz="2000" dirty="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 dirty="0">
                <a:solidFill>
                  <a:schemeClr val="dk1"/>
                </a:solidFill>
              </a:rPr>
              <a:t>Platform limitations remain formidable</a:t>
            </a:r>
            <a:endParaRPr sz="2000" dirty="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 dirty="0">
                <a:solidFill>
                  <a:schemeClr val="dk1"/>
                </a:solidFill>
              </a:rPr>
              <a:t>Collapsing fleets, deleting years, and combining across areas was useful for early development and reducing run-times; suggest starting simple</a:t>
            </a:r>
            <a:endParaRPr sz="2000" dirty="0">
              <a:solidFill>
                <a:schemeClr val="dk1"/>
              </a:solidFill>
            </a:endParaRPr>
          </a:p>
          <a:p>
            <a:pPr marL="1371600" lvl="2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</a:pPr>
            <a:r>
              <a:rPr lang="en" sz="2000" dirty="0">
                <a:solidFill>
                  <a:schemeClr val="dk1"/>
                </a:solidFill>
              </a:rPr>
              <a:t>Results are </a:t>
            </a:r>
            <a:r>
              <a:rPr lang="en" sz="2000" dirty="0" smtClean="0">
                <a:solidFill>
                  <a:schemeClr val="dk1"/>
                </a:solidFill>
              </a:rPr>
              <a:t>similar with </a:t>
            </a:r>
            <a:r>
              <a:rPr lang="en" sz="2000" dirty="0">
                <a:solidFill>
                  <a:schemeClr val="dk1"/>
                </a:solidFill>
              </a:rPr>
              <a:t>these simplifications</a:t>
            </a:r>
            <a:endParaRPr sz="2000" dirty="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 dirty="0">
                <a:solidFill>
                  <a:schemeClr val="dk1"/>
                </a:solidFill>
              </a:rPr>
              <a:t>More work remains to speed up run time for spatial model</a:t>
            </a:r>
            <a:endParaRPr sz="2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/>
              <a:t>Many thanks!!</a:t>
            </a:r>
            <a:endParaRPr sz="2700"/>
          </a:p>
        </p:txBody>
      </p:sp>
      <p:sp>
        <p:nvSpPr>
          <p:cNvPr id="195" name="Google Shape;195;p28"/>
          <p:cNvSpPr txBox="1">
            <a:spLocks noGrp="1"/>
          </p:cNvSpPr>
          <p:nvPr>
            <p:ph type="body" idx="1"/>
          </p:nvPr>
        </p:nvSpPr>
        <p:spPr>
          <a:xfrm>
            <a:off x="831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Acknowledgments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Amy Schueller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Dan Goethel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Aaron Berger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Dana Hanselman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Katelyn Bosley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NOAA for funding SPASAM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96" name="Google Shape;19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681" y="3505037"/>
            <a:ext cx="2443157" cy="1589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27202" y="2693786"/>
            <a:ext cx="1532125" cy="2355322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8" name="Google Shape;198;p28" descr="Image result for dana hanselma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01178" y="3452160"/>
            <a:ext cx="1222310" cy="153874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9" name="Google Shape;199;p28" descr="Image result for jon deroba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22838" y="967900"/>
            <a:ext cx="1946900" cy="211562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0" name="Google Shape;200;p28" descr="Image result for amy schueller noaa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05390" y="3451622"/>
            <a:ext cx="1539815" cy="153981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1" name="Google Shape;201;p28" descr="Image result for aaron berger noaa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764775" y="3455945"/>
            <a:ext cx="1531196" cy="153119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02" name="Google Shape;202;p28"/>
          <p:cNvPicPr preferRelativeResize="0"/>
          <p:nvPr/>
        </p:nvPicPr>
        <p:blipFill rotWithShape="1">
          <a:blip r:embed="rId9">
            <a:alphaModFix/>
          </a:blip>
          <a:srcRect l="11863"/>
          <a:stretch/>
        </p:blipFill>
        <p:spPr>
          <a:xfrm>
            <a:off x="5845950" y="967900"/>
            <a:ext cx="2237199" cy="1691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slides</a:t>
            </a:r>
            <a:endParaRPr/>
          </a:p>
        </p:txBody>
      </p:sp>
      <p:sp>
        <p:nvSpPr>
          <p:cNvPr id="208" name="Google Shape;208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SPASAM: Application to Yellowfin Tuna - 1 area model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Start “simple”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1 area, 7 fleets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no tagging data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no accounting of spatial structure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256 pseudo-years, at least to start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28 pseudo-ages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Age comp calculated using the age-length key provided and SD of length|age = 0.1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Life-history at age fixed at true values provided in Table A1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https://aaronmberger-nwfsc.github.io/Spatial-Assessment-Modeling-Workshop/articles/OM_description_YFT.html</a:t>
            </a:r>
            <a:endParaRPr sz="2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214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157655" y="140225"/>
            <a:ext cx="8881241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Spatial Processes And Stock Assessment Models (SPASAM)</a:t>
            </a:r>
            <a:endParaRPr dirty="0"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311700" y="1088771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Developed in ~2016 as a generic simulation/estimation tool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Capable of multiple OM/EM structures: panmictic, heterogeneity, metapopulation, and natal homing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Age-based, assumes annual time step, and instantaneous Markovian movement among areas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EM can fit to tagging data and the usual suite of inputs (e.g., catch, age composition, indices of abundance)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Written in ADMB, but may move to TMB/R with added MSE capacity (our group is actively seeking a post-doc)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Never used for an “actual” stock assessment and a relatively small group of users</a:t>
            </a:r>
            <a:endParaRPr sz="20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987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SPASAM: Application to Yellowfin Tuna - 1 area model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Longline selectivity was logistic and all others double logistic, at least to start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Single catchability for longline CPUE, with mirrored selectivity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Recruitment deviations estimated using a penalty from an underlying Bev-Holt with SD = 0.6 (steepness fixed at true value)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Fully-selected F parameter estimated for each fleet and pseudo-year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Abundance-at-age estimated in pseudo-year 1, except recruitment which equaled R0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1,266 parameters (I think)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SE of catches = 0.01 for all fleets and pseudo-years, at least to start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SE of survey = 0.2 in all pseudo-years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ESS = 5 for all fleets and pseudo-years, at least to start</a:t>
            </a:r>
            <a:endParaRPr sz="2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583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number of fleets in spatial model</a:t>
            </a:r>
            <a:endParaRPr/>
          </a:p>
        </p:txBody>
      </p:sp>
      <p:sp>
        <p:nvSpPr>
          <p:cNvPr id="214" name="Google Shape;214;p30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Continue to be limited by long run times for our modeling platform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4 areas x 7 fleets (~20 hours)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2 areas x 7 fleets (~13 hours)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2 areas x 4 fleets (~5 hours)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15" name="Google Shape;215;p30"/>
          <p:cNvSpPr txBox="1"/>
          <p:nvPr/>
        </p:nvSpPr>
        <p:spPr>
          <a:xfrm>
            <a:off x="4923350" y="1810325"/>
            <a:ext cx="1686900" cy="70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Vastly easier to explore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6" name="Google Shape;216;p30"/>
          <p:cNvCxnSpPr/>
          <p:nvPr/>
        </p:nvCxnSpPr>
        <p:spPr>
          <a:xfrm rot="10800000">
            <a:off x="4483925" y="2163125"/>
            <a:ext cx="344400" cy="2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17" name="Google Shape;2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74" y="1665925"/>
            <a:ext cx="4721201" cy="253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8900" y="1278236"/>
            <a:ext cx="3433400" cy="3422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1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SPASAM: Application to Yellowfin Tuna - </a:t>
            </a:r>
            <a:r>
              <a:rPr lang="en" dirty="0" smtClean="0"/>
              <a:t>2 </a:t>
            </a:r>
            <a:r>
              <a:rPr lang="en" dirty="0"/>
              <a:t>area model</a:t>
            </a:r>
            <a:endParaRPr dirty="0"/>
          </a:p>
        </p:txBody>
      </p:sp>
      <p:sp>
        <p:nvSpPr>
          <p:cNvPr id="314" name="Google Shape;314;p51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Start “simple” from best 1-area setup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4 area, 7 fleets 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include tagging data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no movement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Assume single SR curve, starting with provided R0</a:t>
            </a:r>
            <a:endParaRPr sz="2000">
              <a:solidFill>
                <a:schemeClr val="dk1"/>
              </a:solidFill>
            </a:endParaRPr>
          </a:p>
          <a:p>
            <a:pPr marL="1371600" lvl="2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</a:pPr>
            <a:r>
              <a:rPr lang="en" sz="2000">
                <a:solidFill>
                  <a:schemeClr val="dk1"/>
                </a:solidFill>
              </a:rPr>
              <a:t>Recruitment apportioned equally among regions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151 pseudo-years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28 pseudo-ages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Keep updates from 1 area exploration</a:t>
            </a:r>
            <a:endParaRPr sz="2000">
              <a:solidFill>
                <a:schemeClr val="dk1"/>
              </a:solidFill>
            </a:endParaRPr>
          </a:p>
          <a:p>
            <a:pPr marL="1371600" lvl="2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</a:pPr>
            <a:r>
              <a:rPr lang="en" sz="2000">
                <a:solidFill>
                  <a:schemeClr val="dk1"/>
                </a:solidFill>
              </a:rPr>
              <a:t>ESS set to 15 or 25, survey se = 0.2 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Not estimating initial abundance</a:t>
            </a:r>
            <a:endParaRPr sz="2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3860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SPASAM: Application to Yellowfin Tuna - 2 area model results</a:t>
            </a:r>
            <a:endParaRPr/>
          </a:p>
        </p:txBody>
      </p:sp>
      <p:sp>
        <p:nvSpPr>
          <p:cNvPr id="224" name="Google Shape;224;p31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Explorations are ongoing - Current best case model 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Age-invariant and time-invariant movement added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Movement penalty around ~80% residency stabilized estimation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number of fleets in spatial model</a:t>
            </a:r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pic>
        <p:nvPicPr>
          <p:cNvPr id="231" name="Google Shape;23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675" y="867700"/>
            <a:ext cx="4006776" cy="400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488" y="859270"/>
            <a:ext cx="4006775" cy="4019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number of fleets in spatial model</a:t>
            </a:r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535" y="419450"/>
            <a:ext cx="4432631" cy="215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2525" y="2727096"/>
            <a:ext cx="4432650" cy="2213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since January</a:t>
            </a: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</a:rPr>
              <a:t>Less progress than hoped…only with YFT data</a:t>
            </a:r>
            <a:endParaRPr sz="2000" dirty="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 dirty="0">
                <a:solidFill>
                  <a:schemeClr val="dk1"/>
                </a:solidFill>
              </a:rPr>
              <a:t>Replaced ALK error structure from lognormal to normal, which resulted in a noticeable plus group within age comps</a:t>
            </a:r>
            <a:endParaRPr sz="2000"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 dirty="0">
                <a:solidFill>
                  <a:schemeClr val="dk1"/>
                </a:solidFill>
              </a:rPr>
              <a:t>Reduced the number of fleets in spatial model to try to continue to improve model run time</a:t>
            </a:r>
            <a:endParaRPr sz="2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vs Lognormal error for ALK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171225" y="815500"/>
            <a:ext cx="8783589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Had no plus group appear in our age comps for either 1 area or spatial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Found it could be resolved by switching from lognormal error to normal</a:t>
            </a:r>
            <a:endParaRPr sz="2000" dirty="0">
              <a:solidFill>
                <a:schemeClr val="dk1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225" y="1949950"/>
            <a:ext cx="4385725" cy="251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188" y="1949972"/>
            <a:ext cx="4385725" cy="251413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1897175" y="1596500"/>
            <a:ext cx="10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Lognormal</a:t>
            </a:r>
            <a:endParaRPr dirty="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6568425" y="1596500"/>
            <a:ext cx="10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Normal</a:t>
            </a:r>
            <a:endParaRPr dirty="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860825" y="4556500"/>
            <a:ext cx="7685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Difficult to know distribution for sure without age and length data</a:t>
            </a:r>
            <a:endParaRPr sz="20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vs Lognormal error for ALK</a:t>
            </a:r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199697" y="815500"/>
            <a:ext cx="8765627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Had no plus group appear in our age comps for either 1 area or spatial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Found it could be resolved by switching from lognormal error to normal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1897175" y="1596500"/>
            <a:ext cx="10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Lognormal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6568425" y="1596500"/>
            <a:ext cx="10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Normal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860825" y="4556500"/>
            <a:ext cx="7685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Difficult to know distribution for sure without age and length data</a:t>
            </a:r>
            <a:endParaRPr sz="20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475" y="1949975"/>
            <a:ext cx="2868899" cy="266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7612" y="1949975"/>
            <a:ext cx="2886103" cy="266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vs Lognormal error for ALK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Had no plus group appear in our age comps for either 1 area or spatial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Found it could be resolved by switching from lognormal error to normal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Use normal for provided model runs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Results were similar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More variable recruitment deviations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Much more interpretable comp fits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No real change in model run time (for our spatial model)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vs Lognormal error for ALK</a:t>
            </a: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Had no plus group appear in our age comps for either 1 area or spatial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Found it could be resolved by switching from lognormal error to normal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Use normal for provided model runs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Results were similar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More variable recruitment deviations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Much more interpretable comp fits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No real change in model run time (for our spatial model)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4438" y="91069"/>
            <a:ext cx="5075126" cy="2429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4428" y="2571750"/>
            <a:ext cx="5075119" cy="242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3825575" y="30525"/>
            <a:ext cx="114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Lognormal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3681025" y="2571750"/>
            <a:ext cx="114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Normal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vs Lognormal error for ALK</a:t>
            </a:r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Had no plus group appear in our age comps for either 1 area or spatial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Found it could be resolved by switching from lognormal error to normal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Use normal for provided model runs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Results were similar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More variable recruitment deviations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Much more interpretable comp fits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No real change in model run time (for our spatial model)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90" y="937037"/>
            <a:ext cx="4187071" cy="390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984550"/>
            <a:ext cx="4071330" cy="3902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/>
        </p:nvSpPr>
        <p:spPr>
          <a:xfrm>
            <a:off x="1897175" y="605900"/>
            <a:ext cx="10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Lognormal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6568425" y="605900"/>
            <a:ext cx="10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Normal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vs Lognormal error for ALK</a:t>
            </a:r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311700" y="815500"/>
            <a:ext cx="85206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Had no plus group appear in our age comps for either 1 area or spatial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Found it could be resolved by switching from lognormal error to normal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Use normal for provided model runs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Results were similar</a:t>
            </a:r>
            <a:endParaRPr sz="2000" dirty="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 dirty="0">
                <a:solidFill>
                  <a:schemeClr val="dk1"/>
                </a:solidFill>
              </a:rPr>
              <a:t>More variable recruitment deviations</a:t>
            </a:r>
            <a:endParaRPr sz="2000" dirty="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 dirty="0">
                <a:solidFill>
                  <a:schemeClr val="dk1"/>
                </a:solidFill>
              </a:rPr>
              <a:t>Much more interpretable comp fits</a:t>
            </a:r>
            <a:endParaRPr sz="2000" dirty="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 dirty="0">
                <a:solidFill>
                  <a:schemeClr val="dk1"/>
                </a:solidFill>
              </a:rPr>
              <a:t>No real change in model run time (for our spatial model)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3681025" y="2571750"/>
            <a:ext cx="114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Normal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34" y="937025"/>
            <a:ext cx="4333012" cy="3089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4370" y="937025"/>
            <a:ext cx="4371500" cy="307217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989375" y="4156993"/>
            <a:ext cx="5953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Average"/>
              </a:rPr>
              <a:t>Lognormal</a:t>
            </a:r>
            <a:r>
              <a:rPr lang="en-US" dirty="0" smtClean="0"/>
              <a:t>					</a:t>
            </a:r>
            <a:r>
              <a:rPr lang="en-US" dirty="0" smtClean="0">
                <a:solidFill>
                  <a:srgbClr val="FFFFFF"/>
                </a:solidFill>
                <a:latin typeface="Average"/>
              </a:rPr>
              <a:t>Normal</a:t>
            </a:r>
            <a:endParaRPr lang="en-US" dirty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1249</Words>
  <Application>Microsoft Office PowerPoint</Application>
  <PresentationFormat>On-screen Show (16:9)</PresentationFormat>
  <Paragraphs>159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Average</vt:lpstr>
      <vt:lpstr>Oswald</vt:lpstr>
      <vt:lpstr>Arial</vt:lpstr>
      <vt:lpstr>Slate</vt:lpstr>
      <vt:lpstr>Spatial Simulation Experiment: SPASAM Application Workshop Update</vt:lpstr>
      <vt:lpstr>Spatial Processes And Stock Assessment Models (SPASAM)</vt:lpstr>
      <vt:lpstr>Progress since January</vt:lpstr>
      <vt:lpstr>Normal vs Lognormal error for ALK</vt:lpstr>
      <vt:lpstr>Normal vs Lognormal error for ALK</vt:lpstr>
      <vt:lpstr>Normal vs Lognormal error for ALK</vt:lpstr>
      <vt:lpstr>Normal vs Lognormal error for ALK</vt:lpstr>
      <vt:lpstr>Normal vs Lognormal error for ALK</vt:lpstr>
      <vt:lpstr>Normal vs Lognormal error for ALK</vt:lpstr>
      <vt:lpstr>Reduce number of fleets in spatial model</vt:lpstr>
      <vt:lpstr>Reduce number of fleets in spatial model</vt:lpstr>
      <vt:lpstr>Reduce number of fleets in spatial model</vt:lpstr>
      <vt:lpstr>Reduce number of fleets in spatial model</vt:lpstr>
      <vt:lpstr>Reduce number of fleets in spatial model</vt:lpstr>
      <vt:lpstr>Reduce number of fleets in spatial model</vt:lpstr>
      <vt:lpstr>SPASAM: Application to Yellowfin Tuna - Summary</vt:lpstr>
      <vt:lpstr>Many thanks!!</vt:lpstr>
      <vt:lpstr>Extra slides</vt:lpstr>
      <vt:lpstr>SPASAM: Application to Yellowfin Tuna - 1 area model</vt:lpstr>
      <vt:lpstr>SPASAM: Application to Yellowfin Tuna - 1 area model</vt:lpstr>
      <vt:lpstr>Reduce number of fleets in spatial model</vt:lpstr>
      <vt:lpstr>SPASAM: Application to Yellowfin Tuna - 2 area model</vt:lpstr>
      <vt:lpstr>SPASAM: Application to Yellowfin Tuna - 2 area model results</vt:lpstr>
      <vt:lpstr>Reduce number of fleets in spatial model</vt:lpstr>
      <vt:lpstr>Reduce number of fleets in spatial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Simulation Experiment: SPASAM Application Workshop Update</dc:title>
  <cp:lastModifiedBy>Brian Langseth</cp:lastModifiedBy>
  <cp:revision>4</cp:revision>
  <dcterms:modified xsi:type="dcterms:W3CDTF">2023-03-04T20:26:28Z</dcterms:modified>
</cp:coreProperties>
</file>